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4" r:id="rId3"/>
    <p:sldId id="337" r:id="rId4"/>
    <p:sldId id="300" r:id="rId5"/>
    <p:sldId id="328" r:id="rId6"/>
    <p:sldId id="339" r:id="rId7"/>
    <p:sldId id="338" r:id="rId8"/>
    <p:sldId id="318" r:id="rId9"/>
    <p:sldId id="313" r:id="rId10"/>
    <p:sldId id="292" r:id="rId11"/>
    <p:sldId id="256" r:id="rId12"/>
    <p:sldId id="294" r:id="rId13"/>
    <p:sldId id="322" r:id="rId14"/>
    <p:sldId id="314" r:id="rId15"/>
    <p:sldId id="32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08"/>
    <p:restoredTop sz="95964"/>
  </p:normalViewPr>
  <p:slideViewPr>
    <p:cSldViewPr snapToGrid="0" snapToObjects="1">
      <p:cViewPr varScale="1">
        <p:scale>
          <a:sx n="105" d="100"/>
          <a:sy n="105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5CDD-8423-FB46-9063-1F8D8465A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006FD-A646-EC40-86EF-7127A53FD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EADE-3B9B-D246-8ECE-3258EC0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72B9F-7B5C-E047-B6C3-E980F7D5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7486-B356-464A-98A6-7888579E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175C-46DC-384F-89BB-7369D7B0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0C98E-62FC-7C43-A0B2-9C8C75F1F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F6509-CC82-3345-9E7A-2B234B7D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98285-D8E6-8046-8AD3-CA63FC41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2252-0B04-D642-BAF5-CAFC7F89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5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4D6FD-36FF-C44E-9E58-0B7B2275A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D96E1-AF1D-7747-9D6F-5D06892AB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FA86-96A0-C54F-A0B5-D81A9DA1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46DA-7268-9547-94C4-F76F8BCB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71E9-E91A-B743-B822-DD6AB168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6F9-2DF2-344F-8091-EFD2D9AD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10FB-ED4A-A44B-B9A3-EACD1873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EA41-98E5-DE4D-9313-2C4FA6C4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FD8F0-9689-1649-86A5-D7FEF307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5271-2E03-D045-8D8C-482D2A48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D20D-FE84-294E-BD12-9F2CC0D2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4342E-5FC1-654C-BC0C-C14D25A1F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538C-A417-DD4A-8EB2-2E71772E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1D7EF-3B87-AD40-BDBB-E8A08B75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15C84-7097-EA41-8764-D53C661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1A83-5537-844B-93BF-288C60E6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1E2-22F6-8E44-920A-6D302F74F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767D-0DCD-9F4F-AF7F-84A800636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DD4D-FA62-4A47-8E63-AA6BED1F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23573-7CEE-F44C-BE2C-B755FFB1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D1ED0-AD3A-9D43-AFF2-5C1350A4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7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DDAA-BFA1-B34F-849B-19C9C588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32EE-F990-724B-90A2-F0636F96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142FB-3A4C-2347-BCB7-F752E3864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71DC7-A211-1A44-9A58-83D1ED1AA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2A2C2-CB64-A543-B6DC-D673D27D9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4ECE2-4832-1F49-BAA5-E0274DD5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5E2546-6EEF-9847-A0F7-9B4B5198D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8FAEA-65E8-2643-924E-5AC42B1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0F98-15A0-DC4B-AD82-4834AFEC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91628-54A8-BA47-B101-8FEFEAD3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0094E-0D19-ED40-BAFB-6504997A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923CC-AE73-CF45-AEDD-48D013E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9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95D33-CF4C-ED41-9121-2243C45F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FB66E-DA11-454A-A823-854C9FA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A025A-872C-0F45-819C-40FCD82A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E9BA-5586-634A-ACD3-278F047D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B49F-92B0-5343-97E6-EF1BA746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7ED8-E163-FB48-9F29-395E47B66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5E710-AE99-4C42-AC8F-7F50AE39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4638E-2661-754A-88CD-8B0B25F7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A1632-B8F2-F446-B9F0-6E0BD955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F563-C4BB-714D-803E-CBC797AB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AEC68-3766-B341-931D-6F5DEA7E9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946E1-BB3D-0F46-AFC7-17700FAD6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BB128-0B2E-0E4C-9AC9-9CBF6A25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8C8B9-6588-3647-98BE-177541FA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E1BAC-5BC9-E943-8416-D74A84D7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60582-3CA5-9542-8776-6059F078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1DDDE-9DCE-A641-9036-6EA0FFB8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588CB-D608-574A-BADA-B6A0A088C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919C-F3E3-7543-A7A8-6F0F918CD69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60677-54C4-004D-8931-CEA95FE5D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F80C-4FA5-CD42-9336-8D7ABFDD9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20.png"/><Relationship Id="rId4" Type="http://schemas.openxmlformats.org/officeDocument/2006/relationships/image" Target="../media/image2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4" Type="http://schemas.openxmlformats.org/officeDocument/2006/relationships/image" Target="../media/image40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imate.nasa.gov/news/3012/nasa-led-study-reveals-the-causes-of-sea-level-rise-since-190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10.gif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0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-9008"/>
                <a:ext cx="11772275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The “Isothermal compressibility”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008"/>
                <a:ext cx="11772275" cy="461665"/>
              </a:xfrm>
              <a:prstGeom prst="rect">
                <a:avLst/>
              </a:prstGeom>
              <a:blipFill>
                <a:blip r:embed="rId2"/>
                <a:stretch>
                  <a:fillRect l="-8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772275" cy="138307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small changes in pressure (or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really is constant)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772275" cy="1383071"/>
              </a:xfrm>
              <a:prstGeom prst="rect">
                <a:avLst/>
              </a:prstGeom>
              <a:blipFill>
                <a:blip r:embed="rId3"/>
                <a:stretch>
                  <a:fillRect l="-645" b="-267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2322591"/>
                <a:ext cx="12102353" cy="337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&amp;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For example,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)=−0.05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Meaning, water at the bottom of the ocean is </a:t>
                </a:r>
                <a:r>
                  <a:rPr lang="en-US" sz="2400" b="1" dirty="0"/>
                  <a:t>5% denser </a:t>
                </a:r>
                <a:r>
                  <a:rPr lang="en-US" sz="2400" dirty="0"/>
                  <a:t>due to compression.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2322591"/>
                <a:ext cx="12102353" cy="3378874"/>
              </a:xfrm>
              <a:prstGeom prst="rect">
                <a:avLst/>
              </a:prstGeom>
              <a:blipFill>
                <a:blip r:embed="rId4"/>
                <a:stretch>
                  <a:fillRect l="-839" t="-749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46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189615" y="1332790"/>
                <a:ext cx="7707295" cy="318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tx1"/>
                    </a:solidFill>
                  </a:rPr>
                  <a:t>Raoult</a:t>
                </a:r>
                <a:r>
                  <a:rPr lang="en-US" sz="2200" dirty="0">
                    <a:solidFill>
                      <a:schemeClr val="tx1"/>
                    </a:solidFill>
                  </a:rPr>
                  <a:t>: The vapor pressure of the gaseous form of a solvent in equilibrium with an A+B solution will be less than it would be above pure solvent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/>
                    </m:sSubSup>
                    <m:r>
                      <a:rPr lang="en-US" sz="2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sSubSup>
                      <m:sSubSup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tx1"/>
                    </a:solidFill>
                  </a:rPr>
                  <a:t>Blagden</a:t>
                </a:r>
                <a:r>
                  <a:rPr lang="en-US" sz="2200" dirty="0">
                    <a:solidFill>
                      <a:schemeClr val="tx1"/>
                    </a:solidFill>
                  </a:rPr>
                  <a:t>: </a:t>
                </a:r>
                <a:r>
                  <a:rPr lang="en-US" sz="2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freezing point of the A+B solution will be depressed compared to the freezing temperature of pure solvent A: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dirty="0"/>
                  <a:t>There has to be a relationship …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5" y="1332790"/>
                <a:ext cx="7707295" cy="3181640"/>
              </a:xfrm>
              <a:prstGeom prst="rect">
                <a:avLst/>
              </a:prstGeom>
              <a:blipFill>
                <a:blip r:embed="rId2"/>
                <a:stretch>
                  <a:fillRect l="-822" t="-1594" r="-164" b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01AC48C-D40A-9A43-BE85-79C98642A8AA}"/>
              </a:ext>
            </a:extLst>
          </p:cNvPr>
          <p:cNvGrpSpPr/>
          <p:nvPr/>
        </p:nvGrpSpPr>
        <p:grpSpPr>
          <a:xfrm>
            <a:off x="7890679" y="4800173"/>
            <a:ext cx="3778369" cy="1509520"/>
            <a:chOff x="6101899" y="4082386"/>
            <a:chExt cx="4578895" cy="218429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E2DEA65-1731-9542-8E3E-9FB880080BEB}"/>
                </a:ext>
              </a:extLst>
            </p:cNvPr>
            <p:cNvGrpSpPr/>
            <p:nvPr/>
          </p:nvGrpSpPr>
          <p:grpSpPr>
            <a:xfrm>
              <a:off x="6101899" y="4082386"/>
              <a:ext cx="4578895" cy="2184294"/>
              <a:chOff x="5816241" y="4573429"/>
              <a:chExt cx="4578895" cy="218429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E796CF8-3CFB-354D-B8CF-89F915A476C9}"/>
                  </a:ext>
                </a:extLst>
              </p:cNvPr>
              <p:cNvGrpSpPr/>
              <p:nvPr/>
            </p:nvGrpSpPr>
            <p:grpSpPr>
              <a:xfrm>
                <a:off x="6668396" y="4643304"/>
                <a:ext cx="2845474" cy="1732125"/>
                <a:chOff x="6626831" y="4463192"/>
                <a:chExt cx="2845474" cy="1732125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A056E740-EFCE-224F-BFC4-5C4F762F743B}"/>
                    </a:ext>
                  </a:extLst>
                </p:cNvPr>
                <p:cNvCxnSpPr/>
                <p:nvPr/>
              </p:nvCxnSpPr>
              <p:spPr>
                <a:xfrm>
                  <a:off x="6626831" y="4463192"/>
                  <a:ext cx="0" cy="173212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ADAA6DE-4EC1-DF43-9466-06FF8CB497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6832" y="6184945"/>
                  <a:ext cx="2845473" cy="103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BC22C5E-C9B1-6A4D-B77C-5924B0C1B433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BC22C5E-C9B1-6A4D-B77C-5924B0C1B4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8EA29B4-DAFE-D34B-B453-572DF5B0ED85}"/>
                      </a:ext>
                    </a:extLst>
                  </p:cNvPr>
                  <p:cNvSpPr txBox="1"/>
                  <p:nvPr/>
                </p:nvSpPr>
                <p:spPr>
                  <a:xfrm>
                    <a:off x="5816241" y="4573429"/>
                    <a:ext cx="711116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a14:m>
                    <a:r>
                      <a:rPr lang="en-US" sz="2200" dirty="0">
                        <a:solidFill>
                          <a:srgbClr val="7030A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8EA29B4-DAFE-D34B-B453-572DF5B0ED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6241" y="4573429"/>
                    <a:ext cx="711116" cy="6234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28" r="-2128"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D8E29C-1B37-A745-9F89-70A7A08C795C}"/>
                  </a:ext>
                </a:extLst>
              </p:cNvPr>
              <p:cNvSpPr/>
              <p:nvPr/>
            </p:nvSpPr>
            <p:spPr>
              <a:xfrm>
                <a:off x="7038109" y="5985162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CE6ACC-A2B4-474A-985A-04BF0FF21F83}"/>
                  </a:ext>
                </a:extLst>
              </p:cNvPr>
              <p:cNvSpPr/>
              <p:nvPr/>
            </p:nvSpPr>
            <p:spPr>
              <a:xfrm>
                <a:off x="6594762" y="6289967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2F1B39-507B-694B-A303-C009C5D452FA}"/>
                  </a:ext>
                </a:extLst>
              </p:cNvPr>
              <p:cNvSpPr/>
              <p:nvPr/>
            </p:nvSpPr>
            <p:spPr>
              <a:xfrm>
                <a:off x="7620002" y="5694214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CA18A7D-8B19-2441-B63D-9E9F1E02882F}"/>
                  </a:ext>
                </a:extLst>
              </p:cNvPr>
              <p:cNvSpPr/>
              <p:nvPr/>
            </p:nvSpPr>
            <p:spPr>
              <a:xfrm>
                <a:off x="8077202" y="5472540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EDC5E47-7109-8743-96FC-3CFD7E5E92CE}"/>
                  </a:ext>
                </a:extLst>
              </p:cNvPr>
              <p:cNvSpPr/>
              <p:nvPr/>
            </p:nvSpPr>
            <p:spPr>
              <a:xfrm>
                <a:off x="8589820" y="5250866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AFCF28-AB7F-694C-9961-AEBBFD25E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110" y="4644900"/>
              <a:ext cx="2364192" cy="1266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5C9AED5-97FE-0D40-8D18-D14F4264C1C8}"/>
              </a:ext>
            </a:extLst>
          </p:cNvPr>
          <p:cNvSpPr txBox="1"/>
          <p:nvPr/>
        </p:nvSpPr>
        <p:spPr>
          <a:xfrm>
            <a:off x="8897942" y="474406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Blagden</a:t>
            </a:r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EACACB-B3D5-F648-AF11-39A797B209F9}"/>
              </a:ext>
            </a:extLst>
          </p:cNvPr>
          <p:cNvSpPr txBox="1"/>
          <p:nvPr/>
        </p:nvSpPr>
        <p:spPr>
          <a:xfrm>
            <a:off x="9988120" y="1167304"/>
            <a:ext cx="1662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Raoult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D43BDC-CAD4-2A1F-747D-184C16248B4B}"/>
              </a:ext>
            </a:extLst>
          </p:cNvPr>
          <p:cNvSpPr txBox="1"/>
          <p:nvPr/>
        </p:nvSpPr>
        <p:spPr>
          <a:xfrm>
            <a:off x="-5440" y="2662"/>
            <a:ext cx="812531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Raoult</a:t>
            </a:r>
            <a:r>
              <a:rPr lang="en-US" sz="2400" b="1" dirty="0"/>
              <a:t> vs Blagden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C892D2-5AC7-8092-2DA8-24E7780FAF51}"/>
              </a:ext>
            </a:extLst>
          </p:cNvPr>
          <p:cNvGrpSpPr/>
          <p:nvPr/>
        </p:nvGrpSpPr>
        <p:grpSpPr>
          <a:xfrm>
            <a:off x="8891231" y="353369"/>
            <a:ext cx="3055660" cy="3611659"/>
            <a:chOff x="6696253" y="559807"/>
            <a:chExt cx="4148647" cy="4699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D9557A-90D2-A016-586E-53DFBC27B9C8}"/>
                </a:ext>
              </a:extLst>
            </p:cNvPr>
            <p:cNvSpPr txBox="1"/>
            <p:nvPr/>
          </p:nvSpPr>
          <p:spPr>
            <a:xfrm>
              <a:off x="6772057" y="2777870"/>
              <a:ext cx="3996852" cy="2405114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A63545D-00BD-B444-A212-A3AEB966B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450" y="3086977"/>
              <a:ext cx="0" cy="35908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90B156-D414-38F4-AE9B-BDD17CBFD9E9}"/>
                </a:ext>
              </a:extLst>
            </p:cNvPr>
            <p:cNvSpPr txBox="1"/>
            <p:nvPr/>
          </p:nvSpPr>
          <p:spPr>
            <a:xfrm>
              <a:off x="10134383" y="3807238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24C3B1-099E-20BA-DE8B-01AB7D95155F}"/>
                </a:ext>
              </a:extLst>
            </p:cNvPr>
            <p:cNvSpPr txBox="1"/>
            <p:nvPr/>
          </p:nvSpPr>
          <p:spPr>
            <a:xfrm>
              <a:off x="8914669" y="3276003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1E10BC-E53A-4233-4B51-7D3E0B2B6C7D}"/>
                </a:ext>
              </a:extLst>
            </p:cNvPr>
            <p:cNvGrpSpPr/>
            <p:nvPr/>
          </p:nvGrpSpPr>
          <p:grpSpPr>
            <a:xfrm>
              <a:off x="7678404" y="3166456"/>
              <a:ext cx="2764025" cy="1906393"/>
              <a:chOff x="1524909" y="3131991"/>
              <a:chExt cx="2764025" cy="190639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83A235D-3314-0CBD-EB0D-4E880E29AA9B}"/>
                  </a:ext>
                </a:extLst>
              </p:cNvPr>
              <p:cNvSpPr txBox="1"/>
              <p:nvPr/>
            </p:nvSpPr>
            <p:spPr>
              <a:xfrm>
                <a:off x="3976092" y="3131991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53014CC-3898-6680-43AC-8B0E719E9281}"/>
                  </a:ext>
                </a:extLst>
              </p:cNvPr>
              <p:cNvSpPr txBox="1"/>
              <p:nvPr/>
            </p:nvSpPr>
            <p:spPr>
              <a:xfrm>
                <a:off x="3789028" y="4567816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629CD5-531C-65E3-16C1-527E4441C439}"/>
                  </a:ext>
                </a:extLst>
              </p:cNvPr>
              <p:cNvSpPr txBox="1"/>
              <p:nvPr/>
            </p:nvSpPr>
            <p:spPr>
              <a:xfrm>
                <a:off x="1524909" y="4552345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EB8959-5183-63FC-D306-06B356973477}"/>
                </a:ext>
              </a:extLst>
            </p:cNvPr>
            <p:cNvGrpSpPr/>
            <p:nvPr/>
          </p:nvGrpSpPr>
          <p:grpSpPr>
            <a:xfrm>
              <a:off x="6696253" y="559807"/>
              <a:ext cx="4148647" cy="4699000"/>
              <a:chOff x="6696253" y="1183752"/>
              <a:chExt cx="4148647" cy="4699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49FDC6A-9AD2-5F00-BBCB-F919329A73A6}"/>
                  </a:ext>
                </a:extLst>
              </p:cNvPr>
              <p:cNvGrpSpPr/>
              <p:nvPr/>
            </p:nvGrpSpPr>
            <p:grpSpPr>
              <a:xfrm>
                <a:off x="6696253" y="1183752"/>
                <a:ext cx="4148647" cy="4699000"/>
                <a:chOff x="6696253" y="1193800"/>
                <a:chExt cx="4148647" cy="4699000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BFD845B0-4FDB-4701-E557-6B763499C142}"/>
                    </a:ext>
                  </a:extLst>
                </p:cNvPr>
                <p:cNvGrpSpPr/>
                <p:nvPr/>
              </p:nvGrpSpPr>
              <p:grpSpPr>
                <a:xfrm>
                  <a:off x="6696253" y="1193800"/>
                  <a:ext cx="4148647" cy="4699000"/>
                  <a:chOff x="3009900" y="1244600"/>
                  <a:chExt cx="5740400" cy="4610100"/>
                </a:xfrm>
              </p:grpSpPr>
              <p:sp>
                <p:nvSpPr>
                  <p:cNvPr id="52" name="Frame 51">
                    <a:extLst>
                      <a:ext uri="{FF2B5EF4-FFF2-40B4-BE49-F238E27FC236}">
                        <a16:creationId xmlns:a16="http://schemas.microsoft.com/office/drawing/2014/main" id="{E6B6DD18-1308-2CC9-EA0D-1A94DD82C30D}"/>
                      </a:ext>
                    </a:extLst>
                  </p:cNvPr>
                  <p:cNvSpPr/>
                  <p:nvPr/>
                </p:nvSpPr>
                <p:spPr>
                  <a:xfrm>
                    <a:off x="3009900" y="1244600"/>
                    <a:ext cx="5740400" cy="4610100"/>
                  </a:xfrm>
                  <a:prstGeom prst="frame">
                    <a:avLst>
                      <a:gd name="adj1" fmla="val 1205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0AFB722-2D2D-F887-BDD9-9B4DC2E877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8246" y="4325226"/>
                    <a:ext cx="5050748" cy="1060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Solvent A with solute B</a:t>
                    </a:r>
                  </a:p>
                </p:txBody>
              </p: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2B3E9D1-A834-12B6-A1D6-B367450BDA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40200" y="3155950"/>
                    <a:ext cx="0" cy="78740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2A66318-2A70-C24D-DE64-6356342778C9}"/>
                      </a:ext>
                    </a:extLst>
                  </p:cNvPr>
                  <p:cNvSpPr txBox="1"/>
                  <p:nvPr/>
                </p:nvSpPr>
                <p:spPr>
                  <a:xfrm>
                    <a:off x="3948627" y="2669232"/>
                    <a:ext cx="43287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A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CF4722D6-09E9-6985-7A6A-062BA304FE0E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501" y="3804506"/>
                    <a:ext cx="43287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A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21522B9-7C1A-6DE9-7AA0-30CFE41838A2}"/>
                      </a:ext>
                    </a:extLst>
                  </p:cNvPr>
                  <p:cNvSpPr txBox="1"/>
                  <p:nvPr/>
                </p:nvSpPr>
                <p:spPr>
                  <a:xfrm>
                    <a:off x="6093855" y="3353079"/>
                    <a:ext cx="43287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B</a:t>
                    </a:r>
                  </a:p>
                </p:txBody>
              </p: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7C4C00D5-BBB7-89B3-2769-50BF664E03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86937" y="3080606"/>
                    <a:ext cx="0" cy="72390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D3CC6-8F62-7D27-14B0-89844A30DE87}"/>
                    </a:ext>
                  </a:extLst>
                </p:cNvPr>
                <p:cNvSpPr/>
                <p:nvPr/>
              </p:nvSpPr>
              <p:spPr>
                <a:xfrm>
                  <a:off x="6823857" y="1458187"/>
                  <a:ext cx="7072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A(</a:t>
                  </a:r>
                  <a:r>
                    <a:rPr lang="en-US" sz="2400" i="1" dirty="0"/>
                    <a:t>g</a:t>
                  </a:r>
                  <a:r>
                    <a:rPr lang="en-US" sz="2400" dirty="0"/>
                    <a:t>)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648133-A908-A4E0-8B7D-6D21E4C3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8115245" y="1679692"/>
                    <a:ext cx="2140119" cy="600656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648133-A908-A4E0-8B7D-6D21E4C310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5245" y="1679692"/>
                    <a:ext cx="2140119" cy="6006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895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6291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55789-BBFE-ED46-E388-ECA7E8B6021F}"/>
                  </a:ext>
                </a:extLst>
              </p:cNvPr>
              <p:cNvSpPr txBox="1"/>
              <p:nvPr/>
            </p:nvSpPr>
            <p:spPr>
              <a:xfrm>
                <a:off x="2402777" y="1846653"/>
                <a:ext cx="6097904" cy="2136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for an ideal gas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an ideal gas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Deriving and 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Deriving </a:t>
                </a:r>
                <a:r>
                  <a:rPr lang="en-US" sz="2400" dirty="0" err="1"/>
                  <a:t>Blagdon’s</a:t>
                </a:r>
                <a:r>
                  <a:rPr lang="en-US" sz="2400" dirty="0"/>
                  <a:t> Law by dimensional analysis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55789-BBFE-ED46-E388-ECA7E8B60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777" y="1846653"/>
                <a:ext cx="6097904" cy="2136995"/>
              </a:xfrm>
              <a:prstGeom prst="rect">
                <a:avLst/>
              </a:prstGeom>
              <a:blipFill>
                <a:blip r:embed="rId2"/>
                <a:stretch>
                  <a:fillRect t="-23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F9FBAAA-4269-CC70-47FB-B426FE065372}"/>
              </a:ext>
            </a:extLst>
          </p:cNvPr>
          <p:cNvSpPr txBox="1"/>
          <p:nvPr/>
        </p:nvSpPr>
        <p:spPr>
          <a:xfrm>
            <a:off x="-8052" y="2662"/>
            <a:ext cx="1217566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CGIs for today</a:t>
            </a:r>
          </a:p>
        </p:txBody>
      </p:sp>
    </p:spTree>
    <p:extLst>
      <p:ext uri="{BB962C8B-B14F-4D97-AF65-F5344CB8AC3E}">
        <p14:creationId xmlns:p14="http://schemas.microsoft.com/office/powerpoint/2010/main" val="331043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2305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Isobaric thermal expansivity of an 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43436" y="1729341"/>
                <a:ext cx="1177227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Before, we said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 Although this value has resulted in a sea level rise of 20 cm,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is still  pretty small.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We’d expect the thermal expansivity of </a:t>
                </a:r>
                <a:r>
                  <a:rPr lang="en-US" sz="2400" b="1" dirty="0"/>
                  <a:t>gases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a lot bigger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, assuming an ideal gas.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Get a numerical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under typical Earthly conditions.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729341"/>
                <a:ext cx="11772275" cy="3416320"/>
              </a:xfrm>
              <a:prstGeom prst="rect">
                <a:avLst/>
              </a:prstGeom>
              <a:blipFill>
                <a:blip r:embed="rId2"/>
                <a:stretch>
                  <a:fillRect l="-862" t="-1111" r="-647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/>
              <p:nvPr/>
            </p:nvSpPr>
            <p:spPr>
              <a:xfrm>
                <a:off x="3314612" y="724291"/>
                <a:ext cx="1946157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12" y="724291"/>
                <a:ext cx="1946157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45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2305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Isothermal compressibility of an 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43436" y="1729341"/>
                <a:ext cx="11772275" cy="3420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Before, we said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and we used it to show that water should be 5% denser at the bottom of the ocean.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We’d expect the isothermal compressibility of </a:t>
                </a:r>
                <a:r>
                  <a:rPr lang="en-US" sz="2400" b="1" dirty="0"/>
                  <a:t>gases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a lot bigger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, assuming an ideal gas.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Get a numerical value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under typical Earthly conditions.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729341"/>
                <a:ext cx="11772275" cy="3420488"/>
              </a:xfrm>
              <a:prstGeom prst="rect">
                <a:avLst/>
              </a:prstGeom>
              <a:blipFill>
                <a:blip r:embed="rId2"/>
                <a:stretch>
                  <a:fillRect l="-862" t="-111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/>
              <p:nvPr/>
            </p:nvSpPr>
            <p:spPr>
              <a:xfrm>
                <a:off x="3314612" y="724291"/>
                <a:ext cx="2781388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12" y="724291"/>
                <a:ext cx="2781388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12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14028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Molality and mole 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557123" cy="52644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b="1" dirty="0"/>
                  <a:t>solute’s molality</a:t>
                </a:r>
                <a:r>
                  <a:rPr lang="en-US" sz="2400" dirty="0"/>
                  <a:t>, usually given in moles/kg.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mole fraction of the solvent</a:t>
                </a:r>
                <a:r>
                  <a:rPr lang="en-US" sz="2400" dirty="0"/>
                  <a:t>. From this, we said that</a:t>
                </a:r>
              </a:p>
              <a:p>
                <a:endParaRPr lang="en-US" sz="24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the third equation from the first two? </a:t>
                </a:r>
                <a:r>
                  <a:rPr lang="en-US" sz="2400" i="1" dirty="0"/>
                  <a:t>Hint</a:t>
                </a:r>
                <a:r>
                  <a:rPr lang="en-US" sz="2400" dirty="0"/>
                  <a:t>: Insert 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into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. You’ll eventually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when the solvent is water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557123" cy="5264454"/>
              </a:xfrm>
              <a:prstGeom prst="rect">
                <a:avLst/>
              </a:prstGeom>
              <a:blipFill>
                <a:blip r:embed="rId2"/>
                <a:stretch>
                  <a:fillRect l="-6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8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-11723" y="2305"/>
                <a:ext cx="12203723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4. Deriving the </a:t>
                </a:r>
                <a:r>
                  <a:rPr lang="en-US" sz="2400" b="1" dirty="0" err="1"/>
                  <a:t>Cryoscopic</a:t>
                </a:r>
                <a:r>
                  <a:rPr lang="en-US" sz="2400" b="1" dirty="0"/>
                  <a:t>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using dimensional analysis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3" y="2305"/>
                <a:ext cx="12203723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D8640A1-1F37-6F43-8CC3-E993D47EED8D}"/>
              </a:ext>
            </a:extLst>
          </p:cNvPr>
          <p:cNvGrpSpPr/>
          <p:nvPr/>
        </p:nvGrpSpPr>
        <p:grpSpPr>
          <a:xfrm>
            <a:off x="106077" y="784929"/>
            <a:ext cx="3607990" cy="3182749"/>
            <a:chOff x="1654383" y="1617994"/>
            <a:chExt cx="4394724" cy="38371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160B6-E73C-F447-8E57-94790D4CCAFB}"/>
                </a:ext>
              </a:extLst>
            </p:cNvPr>
            <p:cNvGrpSpPr/>
            <p:nvPr/>
          </p:nvGrpSpPr>
          <p:grpSpPr>
            <a:xfrm>
              <a:off x="1654383" y="1617994"/>
              <a:ext cx="4394724" cy="3837168"/>
              <a:chOff x="406437" y="1828307"/>
              <a:chExt cx="2891481" cy="2736082"/>
            </a:xfrm>
          </p:grpSpPr>
          <p:pic>
            <p:nvPicPr>
              <p:cNvPr id="12" name="Picture 2" descr="Image result for phase diagrams">
                <a:extLst>
                  <a:ext uri="{FF2B5EF4-FFF2-40B4-BE49-F238E27FC236}">
                    <a16:creationId xmlns:a16="http://schemas.microsoft.com/office/drawing/2014/main" id="{8DE4C621-6608-C245-9A00-D8ACD526C3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406437" y="1828307"/>
                <a:ext cx="2891481" cy="2632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36F1C3-96CF-1141-9BF8-C01E52C4B834}"/>
                  </a:ext>
                </a:extLst>
              </p:cNvPr>
              <p:cNvSpPr/>
              <p:nvPr/>
            </p:nvSpPr>
            <p:spPr>
              <a:xfrm>
                <a:off x="524012" y="1860175"/>
                <a:ext cx="343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E7E2A3-C93F-1F46-8927-070D1E7196C2}"/>
                  </a:ext>
                </a:extLst>
              </p:cNvPr>
              <p:cNvSpPr/>
              <p:nvPr/>
            </p:nvSpPr>
            <p:spPr>
              <a:xfrm>
                <a:off x="2842920" y="4102724"/>
                <a:ext cx="335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023584-0BC8-1E49-8305-4001944FC628}"/>
                </a:ext>
              </a:extLst>
            </p:cNvPr>
            <p:cNvSpPr/>
            <p:nvPr/>
          </p:nvSpPr>
          <p:spPr>
            <a:xfrm>
              <a:off x="2679701" y="3023942"/>
              <a:ext cx="2969102" cy="1929057"/>
            </a:xfrm>
            <a:custGeom>
              <a:avLst/>
              <a:gdLst>
                <a:gd name="connsiteX0" fmla="*/ 0 w 1823428"/>
                <a:gd name="connsiteY0" fmla="*/ 1241951 h 1241951"/>
                <a:gd name="connsiteX1" fmla="*/ 353961 w 1823428"/>
                <a:gd name="connsiteY1" fmla="*/ 1153461 h 1241951"/>
                <a:gd name="connsiteX2" fmla="*/ 693174 w 1823428"/>
                <a:gd name="connsiteY2" fmla="*/ 1064970 h 1241951"/>
                <a:gd name="connsiteX3" fmla="*/ 988142 w 1823428"/>
                <a:gd name="connsiteY3" fmla="*/ 917486 h 1241951"/>
                <a:gd name="connsiteX4" fmla="*/ 1283110 w 1823428"/>
                <a:gd name="connsiteY4" fmla="*/ 725757 h 1241951"/>
                <a:gd name="connsiteX5" fmla="*/ 1548581 w 1823428"/>
                <a:gd name="connsiteY5" fmla="*/ 460286 h 1241951"/>
                <a:gd name="connsiteX6" fmla="*/ 1799303 w 1823428"/>
                <a:gd name="connsiteY6" fmla="*/ 32583 h 1241951"/>
                <a:gd name="connsiteX7" fmla="*/ 1799303 w 1823428"/>
                <a:gd name="connsiteY7" fmla="*/ 62080 h 124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428" h="1241951">
                  <a:moveTo>
                    <a:pt x="0" y="1241951"/>
                  </a:moveTo>
                  <a:lnTo>
                    <a:pt x="353961" y="1153461"/>
                  </a:lnTo>
                  <a:cubicBezTo>
                    <a:pt x="469490" y="1123964"/>
                    <a:pt x="587477" y="1104299"/>
                    <a:pt x="693174" y="1064970"/>
                  </a:cubicBezTo>
                  <a:cubicBezTo>
                    <a:pt x="798871" y="1025641"/>
                    <a:pt x="889819" y="974021"/>
                    <a:pt x="988142" y="917486"/>
                  </a:cubicBezTo>
                  <a:cubicBezTo>
                    <a:pt x="1086465" y="860950"/>
                    <a:pt x="1189704" y="801957"/>
                    <a:pt x="1283110" y="725757"/>
                  </a:cubicBezTo>
                  <a:cubicBezTo>
                    <a:pt x="1376517" y="649557"/>
                    <a:pt x="1462549" y="575815"/>
                    <a:pt x="1548581" y="460286"/>
                  </a:cubicBezTo>
                  <a:cubicBezTo>
                    <a:pt x="1634613" y="344757"/>
                    <a:pt x="1757516" y="98951"/>
                    <a:pt x="1799303" y="32583"/>
                  </a:cubicBezTo>
                  <a:cubicBezTo>
                    <a:pt x="1841090" y="-33785"/>
                    <a:pt x="1820196" y="14147"/>
                    <a:pt x="1799303" y="62080"/>
                  </a:cubicBezTo>
                </a:path>
              </a:pathLst>
            </a:custGeom>
            <a:noFill/>
            <a:ln w="1016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84B186-D4F9-8441-816B-10078DDDFC20}"/>
                  </a:ext>
                </a:extLst>
              </p:cNvPr>
              <p:cNvSpPr txBox="1"/>
              <p:nvPr/>
            </p:nvSpPr>
            <p:spPr>
              <a:xfrm>
                <a:off x="7341996" y="1415467"/>
                <a:ext cx="43613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B0F0"/>
                    </a:solidFill>
                  </a:rPr>
                  <a:t>Blagden says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84B186-D4F9-8441-816B-10078DDD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996" y="1415467"/>
                <a:ext cx="4361321" cy="769441"/>
              </a:xfrm>
              <a:prstGeom prst="rect">
                <a:avLst/>
              </a:prstGeom>
              <a:blipFill>
                <a:blip r:embed="rId4"/>
                <a:stretch>
                  <a:fillRect l="-1449"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nut 16">
            <a:extLst>
              <a:ext uri="{FF2B5EF4-FFF2-40B4-BE49-F238E27FC236}">
                <a16:creationId xmlns:a16="http://schemas.microsoft.com/office/drawing/2014/main" id="{ED02BBAF-B3A6-A34E-B02E-5538D4CDF1AF}"/>
              </a:ext>
            </a:extLst>
          </p:cNvPr>
          <p:cNvSpPr/>
          <p:nvPr/>
        </p:nvSpPr>
        <p:spPr>
          <a:xfrm>
            <a:off x="937910" y="2925898"/>
            <a:ext cx="704394" cy="658004"/>
          </a:xfrm>
          <a:prstGeom prst="donu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9BD91-9238-7942-8D2B-4E74D91FC32E}"/>
              </a:ext>
            </a:extLst>
          </p:cNvPr>
          <p:cNvGrpSpPr/>
          <p:nvPr/>
        </p:nvGrpSpPr>
        <p:grpSpPr>
          <a:xfrm>
            <a:off x="7624586" y="2183309"/>
            <a:ext cx="2419912" cy="1485178"/>
            <a:chOff x="6594134" y="3406843"/>
            <a:chExt cx="4086660" cy="28598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EF1218-EE49-D144-86E6-45C09D59B0BF}"/>
                </a:ext>
              </a:extLst>
            </p:cNvPr>
            <p:cNvGrpSpPr/>
            <p:nvPr/>
          </p:nvGrpSpPr>
          <p:grpSpPr>
            <a:xfrm>
              <a:off x="6594134" y="3406843"/>
              <a:ext cx="4086660" cy="2859837"/>
              <a:chOff x="6308476" y="3897886"/>
              <a:chExt cx="4086660" cy="285983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682FAF-8038-7F4B-B647-3EAF9906EFE7}"/>
                  </a:ext>
                </a:extLst>
              </p:cNvPr>
              <p:cNvGrpSpPr/>
              <p:nvPr/>
            </p:nvGrpSpPr>
            <p:grpSpPr>
              <a:xfrm>
                <a:off x="6668396" y="4643304"/>
                <a:ext cx="2845474" cy="1732125"/>
                <a:chOff x="6626831" y="4463192"/>
                <a:chExt cx="2845474" cy="173212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A8B1B06-9988-A34D-9B16-1E31B33A1C01}"/>
                    </a:ext>
                  </a:extLst>
                </p:cNvPr>
                <p:cNvCxnSpPr/>
                <p:nvPr/>
              </p:nvCxnSpPr>
              <p:spPr>
                <a:xfrm>
                  <a:off x="6626831" y="4463192"/>
                  <a:ext cx="0" cy="173212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07C6480-5ACE-9D4E-8DDB-23DD314F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6832" y="6184945"/>
                  <a:ext cx="2845473" cy="103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7A31761-8601-0541-A2D5-E4E637481A59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FBFBDAB-EC97-AF47-97A1-5D2D9EAE27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30D2331-947A-1642-8460-CA7883723C7D}"/>
                      </a:ext>
                    </a:extLst>
                  </p:cNvPr>
                  <p:cNvSpPr txBox="1"/>
                  <p:nvPr/>
                </p:nvSpPr>
                <p:spPr>
                  <a:xfrm>
                    <a:off x="6308476" y="3897886"/>
                    <a:ext cx="711116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a14:m>
                    <a:r>
                      <a:rPr lang="en-US" sz="2200" dirty="0">
                        <a:solidFill>
                          <a:srgbClr val="7030A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30D2331-947A-1642-8460-CA7883723C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8476" y="3897886"/>
                    <a:ext cx="711116" cy="6234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941" r="-41176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53B1D3-DEE6-A444-A6FA-8AE5470285C3}"/>
                  </a:ext>
                </a:extLst>
              </p:cNvPr>
              <p:cNvSpPr/>
              <p:nvPr/>
            </p:nvSpPr>
            <p:spPr>
              <a:xfrm>
                <a:off x="7038109" y="5985162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0408546-0560-4741-BA93-AFF5F8113159}"/>
                  </a:ext>
                </a:extLst>
              </p:cNvPr>
              <p:cNvSpPr/>
              <p:nvPr/>
            </p:nvSpPr>
            <p:spPr>
              <a:xfrm>
                <a:off x="6594762" y="6289967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0D84631-EAD3-ED4D-9D1E-3EC19F2ADCC8}"/>
                  </a:ext>
                </a:extLst>
              </p:cNvPr>
              <p:cNvSpPr/>
              <p:nvPr/>
            </p:nvSpPr>
            <p:spPr>
              <a:xfrm>
                <a:off x="7620002" y="5694214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CE6550-9638-774A-B6A1-D4B7B5253BC3}"/>
                  </a:ext>
                </a:extLst>
              </p:cNvPr>
              <p:cNvSpPr/>
              <p:nvPr/>
            </p:nvSpPr>
            <p:spPr>
              <a:xfrm>
                <a:off x="8077202" y="5472540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3E26D75-A7C2-AD4C-8DBF-D2254E07B2F4}"/>
                  </a:ext>
                </a:extLst>
              </p:cNvPr>
              <p:cNvSpPr/>
              <p:nvPr/>
            </p:nvSpPr>
            <p:spPr>
              <a:xfrm>
                <a:off x="8589820" y="5250866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DB6E81-197D-734D-8271-151E9F5C1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110" y="4644900"/>
              <a:ext cx="2364192" cy="1266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CD1C3-F9C4-8B4F-87F0-678FB3794A69}"/>
                  </a:ext>
                </a:extLst>
              </p:cNvPr>
              <p:cNvSpPr txBox="1"/>
              <p:nvPr/>
            </p:nvSpPr>
            <p:spPr>
              <a:xfrm>
                <a:off x="106077" y="3896122"/>
                <a:ext cx="11833135" cy="2786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 is some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𝒇𝒖𝒔</m:t>
                        </m:r>
                      </m:sub>
                    </m:sSub>
                  </m:oMath>
                </a14:m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</a:p>
              <a:p>
                <a:r>
                  <a:rPr lang="en-US" sz="2200" dirty="0"/>
                  <a:t>Offline: Use dimensional analysis to find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Python: Use that expression to calculate a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, for water. 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Hints: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200" dirty="0"/>
                  <a:t>. Also, it’s reasonable to guess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. </a:t>
                </a:r>
                <a:r>
                  <a:rPr lang="en-US" sz="2400" dirty="0"/>
                  <a:t>Why?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will be </a:t>
                </a:r>
                <a:r>
                  <a:rPr lang="en-US" sz="2400" b="1" dirty="0"/>
                  <a:t>big</a:t>
                </a:r>
                <a:r>
                  <a:rPr lang="en-US" sz="2400" dirty="0"/>
                  <a:t> when the difference between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slopes is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CD1C3-F9C4-8B4F-87F0-678FB379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7" y="3896122"/>
                <a:ext cx="11833135" cy="2786212"/>
              </a:xfrm>
              <a:prstGeom prst="rect">
                <a:avLst/>
              </a:prstGeom>
              <a:blipFill>
                <a:blip r:embed="rId10"/>
                <a:stretch>
                  <a:fillRect l="-643" t="-135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8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772275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“Isobaric expansivity”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772275" cy="461665"/>
              </a:xfrm>
              <a:prstGeom prst="rect">
                <a:avLst/>
              </a:prstGeom>
              <a:blipFill>
                <a:blip r:embed="rId2"/>
                <a:stretch>
                  <a:fillRect l="-8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566760"/>
                <a:ext cx="11898883" cy="175375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small changes in temperature (or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really is constant)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566760"/>
                <a:ext cx="11898883" cy="1753750"/>
              </a:xfrm>
              <a:prstGeom prst="rect">
                <a:avLst/>
              </a:prstGeom>
              <a:blipFill>
                <a:blip r:embed="rId3"/>
                <a:stretch>
                  <a:fillRect l="-7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62247" y="2474976"/>
                <a:ext cx="9461957" cy="3748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&amp;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E.g., liquid water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Application</a:t>
                </a:r>
                <a:r>
                  <a:rPr lang="en-US" sz="2400" dirty="0"/>
                  <a:t>: What’s the </a:t>
                </a:r>
                <a:r>
                  <a:rPr lang="en-US" sz="2400" b="1" dirty="0"/>
                  <a:t>sea level change due to thermal expansion</a:t>
                </a:r>
                <a:r>
                  <a:rPr lang="en-US" sz="2400" dirty="0"/>
                  <a:t>?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Climate change so far has produced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℃</m:t>
                    </m:r>
                  </m:oMath>
                </a14:m>
                <a:r>
                  <a:rPr lang="en-US" sz="2400" dirty="0"/>
                  <a:t>, to a depth of  </a:t>
                </a:r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1000 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so we’d estimate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𝟏𝟖𝟎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𝒎𝒎</m:t>
                    </m:r>
                  </m:oMath>
                </a14:m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" y="2474976"/>
                <a:ext cx="9461957" cy="3748270"/>
              </a:xfrm>
              <a:prstGeom prst="rect">
                <a:avLst/>
              </a:prstGeom>
              <a:blipFill>
                <a:blip r:embed="rId4"/>
                <a:stretch>
                  <a:fillRect l="-938" t="-673" b="-2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E5B6ED6-14A9-DDD2-819C-09EBD12293F2}"/>
              </a:ext>
            </a:extLst>
          </p:cNvPr>
          <p:cNvGrpSpPr/>
          <p:nvPr/>
        </p:nvGrpSpPr>
        <p:grpSpPr>
          <a:xfrm>
            <a:off x="9124996" y="2279301"/>
            <a:ext cx="3520214" cy="4426299"/>
            <a:chOff x="9124996" y="2279301"/>
            <a:chExt cx="3520214" cy="4426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3928DC-6062-C445-AC5A-77577A4E1363}"/>
                    </a:ext>
                  </a:extLst>
                </p:cNvPr>
                <p:cNvSpPr txBox="1"/>
                <p:nvPr/>
              </p:nvSpPr>
              <p:spPr>
                <a:xfrm>
                  <a:off x="9524204" y="2414831"/>
                  <a:ext cx="141194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3928DC-6062-C445-AC5A-77577A4E1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204" y="2414831"/>
                  <a:ext cx="141194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347399-9F1F-ABD2-4B03-0BCFF0A1E0C4}"/>
                </a:ext>
              </a:extLst>
            </p:cNvPr>
            <p:cNvGrpSpPr/>
            <p:nvPr/>
          </p:nvGrpSpPr>
          <p:grpSpPr>
            <a:xfrm>
              <a:off x="9124996" y="2279301"/>
              <a:ext cx="3520214" cy="4426299"/>
              <a:chOff x="7808260" y="2279301"/>
              <a:chExt cx="3520214" cy="442629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9CAFFE4-FBB5-3A4D-AC1C-5E03BFC575B2}"/>
                  </a:ext>
                </a:extLst>
              </p:cNvPr>
              <p:cNvSpPr/>
              <p:nvPr/>
            </p:nvSpPr>
            <p:spPr>
              <a:xfrm>
                <a:off x="8086165" y="2645664"/>
                <a:ext cx="594697" cy="40599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6C1172-E2F3-4C4F-B6B5-0302ACCD8E86}"/>
                  </a:ext>
                </a:extLst>
              </p:cNvPr>
              <p:cNvSpPr/>
              <p:nvPr/>
            </p:nvSpPr>
            <p:spPr>
              <a:xfrm>
                <a:off x="9271019" y="2389632"/>
                <a:ext cx="594697" cy="43159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E15E6DF-8264-ED40-9C23-F9020DD254CC}"/>
                  </a:ext>
                </a:extLst>
              </p:cNvPr>
              <p:cNvCxnSpPr/>
              <p:nvPr/>
            </p:nvCxnSpPr>
            <p:spPr>
              <a:xfrm>
                <a:off x="10216179" y="2340864"/>
                <a:ext cx="0" cy="30480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7F17951-87F5-3142-97ED-797D00EE233C}"/>
                      </a:ext>
                    </a:extLst>
                  </p:cNvPr>
                  <p:cNvSpPr txBox="1"/>
                  <p:nvPr/>
                </p:nvSpPr>
                <p:spPr>
                  <a:xfrm>
                    <a:off x="9916533" y="2279301"/>
                    <a:ext cx="141194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7F17951-87F5-3142-97ED-797D00EE2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6533" y="2279301"/>
                    <a:ext cx="1411941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67DA969-D8F3-8140-9937-30896AA1B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260" y="2645664"/>
                <a:ext cx="0" cy="405993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77654D-0337-894C-81E8-5D61B0BC1D67}"/>
                  </a:ext>
                </a:extLst>
              </p:cNvPr>
              <p:cNvCxnSpPr/>
              <p:nvPr/>
            </p:nvCxnSpPr>
            <p:spPr>
              <a:xfrm>
                <a:off x="9063261" y="2645664"/>
                <a:ext cx="96382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669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Other causes of sea level rise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0" y="1421031"/>
            <a:ext cx="8687694" cy="4478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501032" y="1582762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50E71-837F-EE37-D30E-DB941A045EBB}"/>
              </a:ext>
            </a:extLst>
          </p:cNvPr>
          <p:cNvSpPr txBox="1"/>
          <p:nvPr/>
        </p:nvSpPr>
        <p:spPr>
          <a:xfrm>
            <a:off x="9009888" y="1582762"/>
            <a:ext cx="28599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Thermal expansion of oceans accounts for something like 180 mm rise.</a:t>
            </a:r>
          </a:p>
          <a:p>
            <a:endParaRPr lang="en-US" sz="2400" dirty="0"/>
          </a:p>
          <a:p>
            <a:r>
              <a:rPr lang="en-US" sz="2400" dirty="0"/>
              <a:t>The rest must be due to the loss of land ice (maybe by melting, maybe by chunks of ice sliding into the ocean)</a:t>
            </a:r>
          </a:p>
        </p:txBody>
      </p:sp>
    </p:spTree>
    <p:extLst>
      <p:ext uri="{BB962C8B-B14F-4D97-AF65-F5344CB8AC3E}">
        <p14:creationId xmlns:p14="http://schemas.microsoft.com/office/powerpoint/2010/main" val="381698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3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457008" y="1561301"/>
                <a:ext cx="5287107" cy="2702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8" y="1561301"/>
                <a:ext cx="5287107" cy="2702663"/>
              </a:xfrm>
              <a:prstGeom prst="rect">
                <a:avLst/>
              </a:prstGeom>
              <a:blipFill>
                <a:blip r:embed="rId2"/>
                <a:stretch>
                  <a:fillRect l="-1918" t="-1402" b="-4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8E0F608-29AE-D61A-1761-590ABF70E79D}"/>
              </a:ext>
            </a:extLst>
          </p:cNvPr>
          <p:cNvGrpSpPr/>
          <p:nvPr/>
        </p:nvGrpSpPr>
        <p:grpSpPr>
          <a:xfrm>
            <a:off x="6815029" y="1674721"/>
            <a:ext cx="3716504" cy="3214486"/>
            <a:chOff x="6144469" y="1697632"/>
            <a:chExt cx="3716504" cy="321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C61AB64-6751-2BA5-BFD2-89ABC17B21B1}"/>
                    </a:ext>
                  </a:extLst>
                </p:cNvPr>
                <p:cNvSpPr/>
                <p:nvPr/>
              </p:nvSpPr>
              <p:spPr>
                <a:xfrm>
                  <a:off x="8411047" y="2585877"/>
                  <a:ext cx="875496" cy="6960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C61AB64-6751-2BA5-BFD2-89ABC17B2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047" y="2585877"/>
                  <a:ext cx="875496" cy="696088"/>
                </a:xfrm>
                <a:prstGeom prst="rect">
                  <a:avLst/>
                </a:prstGeom>
                <a:blipFill>
                  <a:blip r:embed="rId3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1938AE-2256-ECEF-0C03-8CFAAED47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8795" y="2585877"/>
              <a:ext cx="677619" cy="977938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5E93464-7C09-F65A-AC25-97D996BB61A1}"/>
                </a:ext>
              </a:extLst>
            </p:cNvPr>
            <p:cNvSpPr/>
            <p:nvPr/>
          </p:nvSpPr>
          <p:spPr>
            <a:xfrm>
              <a:off x="8852790" y="2993241"/>
              <a:ext cx="433753" cy="443051"/>
            </a:xfrm>
            <a:prstGeom prst="arc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2" descr="Image result for phase diagrams">
              <a:extLst>
                <a:ext uri="{FF2B5EF4-FFF2-40B4-BE49-F238E27FC236}">
                  <a16:creationId xmlns:a16="http://schemas.microsoft.com/office/drawing/2014/main" id="{9AB3B146-302C-8BA4-6AC1-D2C0C79BA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b="5795"/>
            <a:stretch/>
          </p:blipFill>
          <p:spPr bwMode="auto">
            <a:xfrm>
              <a:off x="6353071" y="1697632"/>
              <a:ext cx="3507902" cy="273976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05403-AE54-406A-D575-50BCFCE92FAD}"/>
                </a:ext>
              </a:extLst>
            </p:cNvPr>
            <p:cNvGrpSpPr/>
            <p:nvPr/>
          </p:nvGrpSpPr>
          <p:grpSpPr>
            <a:xfrm>
              <a:off x="8478482" y="2351715"/>
              <a:ext cx="1180089" cy="1132877"/>
              <a:chOff x="8478482" y="2351715"/>
              <a:chExt cx="1180089" cy="113287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DE861C-65C2-56D0-206B-D590DEF04526}"/>
                  </a:ext>
                </a:extLst>
              </p:cNvPr>
              <p:cNvGrpSpPr/>
              <p:nvPr/>
            </p:nvGrpSpPr>
            <p:grpSpPr>
              <a:xfrm>
                <a:off x="8478482" y="2351715"/>
                <a:ext cx="1004206" cy="906593"/>
                <a:chOff x="7880589" y="2698136"/>
                <a:chExt cx="1004206" cy="9065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30AC56-9DB7-BB71-5B61-23EB75845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0589" y="2698136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30AC56-9DB7-BB71-5B61-23EB758459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80589" y="2698136"/>
                      <a:ext cx="875496" cy="6960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873DF6-C035-24E7-2686-37828330A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3672" y="2909732"/>
                  <a:ext cx="361123" cy="694997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5F1C5473-77B0-391F-8172-0F208B6F1F45}"/>
                  </a:ext>
                </a:extLst>
              </p:cNvPr>
              <p:cNvSpPr/>
              <p:nvPr/>
            </p:nvSpPr>
            <p:spPr>
              <a:xfrm>
                <a:off x="8584558" y="2788504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rgbClr val="00B05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39DE82-59EA-8E19-7A2B-288C008190D5}"/>
                </a:ext>
              </a:extLst>
            </p:cNvPr>
            <p:cNvGrpSpPr/>
            <p:nvPr/>
          </p:nvGrpSpPr>
          <p:grpSpPr>
            <a:xfrm>
              <a:off x="6852427" y="1697632"/>
              <a:ext cx="1281744" cy="1077289"/>
              <a:chOff x="6852427" y="1697632"/>
              <a:chExt cx="1281744" cy="10772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DB2519B-DE0F-26C7-959B-5F8F34190CBA}"/>
                  </a:ext>
                </a:extLst>
              </p:cNvPr>
              <p:cNvGrpSpPr/>
              <p:nvPr/>
            </p:nvGrpSpPr>
            <p:grpSpPr>
              <a:xfrm>
                <a:off x="6852427" y="1697632"/>
                <a:ext cx="977123" cy="865679"/>
                <a:chOff x="7996701" y="2698136"/>
                <a:chExt cx="977123" cy="8656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FA532A51-E5D3-5540-C1A0-1F1B6D940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96701" y="2698136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FA532A51-E5D3-5540-C1A0-1F1B6D9407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6701" y="2698136"/>
                      <a:ext cx="875496" cy="6960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88C65E9-FAB6-5C38-AF39-DBD36274C7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48795" y="2795014"/>
                  <a:ext cx="125029" cy="768801"/>
                </a:xfrm>
                <a:prstGeom prst="line">
                  <a:avLst/>
                </a:prstGeom>
                <a:ln w="635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5AAADBAA-F689-94FE-6761-65040EDFB6A0}"/>
                  </a:ext>
                </a:extLst>
              </p:cNvPr>
              <p:cNvSpPr/>
              <p:nvPr/>
            </p:nvSpPr>
            <p:spPr>
              <a:xfrm>
                <a:off x="7060158" y="2078833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BCCBD3-C36E-73D7-539C-39E96CFA3001}"/>
                </a:ext>
              </a:extLst>
            </p:cNvPr>
            <p:cNvGrpSpPr/>
            <p:nvPr/>
          </p:nvGrpSpPr>
          <p:grpSpPr>
            <a:xfrm>
              <a:off x="6144469" y="3520437"/>
              <a:ext cx="1105830" cy="1391681"/>
              <a:chOff x="6144469" y="3520437"/>
              <a:chExt cx="1105830" cy="139168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33BD60A-26EB-887E-1421-0D9A9E94EBDA}"/>
                  </a:ext>
                </a:extLst>
              </p:cNvPr>
              <p:cNvGrpSpPr/>
              <p:nvPr/>
            </p:nvGrpSpPr>
            <p:grpSpPr>
              <a:xfrm>
                <a:off x="6374803" y="3520437"/>
                <a:ext cx="875496" cy="890222"/>
                <a:chOff x="7976520" y="2367009"/>
                <a:chExt cx="875496" cy="8902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C051583-706B-CD0B-7DE7-7AD42A2E3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6520" y="2367009"/>
                      <a:ext cx="87549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C051583-706B-CD0B-7DE7-7AD42A2E32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6520" y="2367009"/>
                      <a:ext cx="875496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70EDC0A-77B0-16BF-40EB-724341903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0858" y="3033740"/>
                  <a:ext cx="569426" cy="223491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A0D78E14-E907-4C59-3737-E547F07E9A13}"/>
                  </a:ext>
                </a:extLst>
              </p:cNvPr>
              <p:cNvSpPr/>
              <p:nvPr/>
            </p:nvSpPr>
            <p:spPr>
              <a:xfrm rot="2713949">
                <a:off x="5955506" y="4027068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703255-BD30-5245-FFE2-9D3C0BCFEC3E}"/>
              </a:ext>
            </a:extLst>
          </p:cNvPr>
          <p:cNvSpPr txBox="1"/>
          <p:nvPr/>
        </p:nvSpPr>
        <p:spPr>
          <a:xfrm>
            <a:off x="8500110" y="4608576"/>
            <a:ext cx="75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6233-58EC-43AD-CE56-5F990E210000}"/>
              </a:ext>
            </a:extLst>
          </p:cNvPr>
          <p:cNvSpPr txBox="1"/>
          <p:nvPr/>
        </p:nvSpPr>
        <p:spPr>
          <a:xfrm>
            <a:off x="6591085" y="2298221"/>
            <a:ext cx="75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2471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6528" y="2663"/>
            <a:ext cx="121985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Clapeyron integrates to Thomson and Clausius-Clapeyron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139352" y="481914"/>
                <a:ext cx="11980739" cy="6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e>
                    </m:nary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  <a:endParaRPr lang="en-US" sz="2400" b="1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𝐥𝐧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 for the </a:t>
                </a:r>
                <a:r>
                  <a:rPr lang="en-US" sz="2400" b="1" dirty="0"/>
                  <a:t>solid-liquid phase boundary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liquid-vapor phase boundary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𝑠𝑢𝑏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solid-vapor phase boundary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2" y="481914"/>
                <a:ext cx="11980739" cy="6377643"/>
              </a:xfrm>
              <a:prstGeom prst="rect">
                <a:avLst/>
              </a:prstGeom>
              <a:blipFill>
                <a:blip r:embed="rId2"/>
                <a:stretch>
                  <a:fillRect l="-4873" t="-9940" b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41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034F14-F5CE-B085-6AC2-CE7E6003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92" y="1972746"/>
            <a:ext cx="3950207" cy="29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E6AC8-69A0-952C-F66C-EB6816E38394}"/>
              </a:ext>
            </a:extLst>
          </p:cNvPr>
          <p:cNvSpPr txBox="1"/>
          <p:nvPr/>
        </p:nvSpPr>
        <p:spPr>
          <a:xfrm>
            <a:off x="-6528" y="2663"/>
            <a:ext cx="121985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phase diagrams look different depending on how you scale them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9629D-F80D-FBE6-E5DE-FFF8A34FB75E}"/>
              </a:ext>
            </a:extLst>
          </p:cNvPr>
          <p:cNvSpPr txBox="1"/>
          <p:nvPr/>
        </p:nvSpPr>
        <p:spPr>
          <a:xfrm>
            <a:off x="8644127" y="862465"/>
            <a:ext cx="314553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Semilogy</a:t>
            </a:r>
            <a:endParaRPr lang="en-US" sz="2400" dirty="0"/>
          </a:p>
          <a:p>
            <a:pPr algn="ctr"/>
            <a:r>
              <a:rPr lang="en-US" sz="2400" dirty="0"/>
              <a:t>No limits on y-axis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0F1C05-6DAA-575B-E025-C45FA961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36" y="2051640"/>
            <a:ext cx="3845089" cy="288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C8AE3-1A9B-E040-E490-0909635D292C}"/>
              </a:ext>
            </a:extLst>
          </p:cNvPr>
          <p:cNvSpPr txBox="1"/>
          <p:nvPr/>
        </p:nvSpPr>
        <p:spPr>
          <a:xfrm>
            <a:off x="4078609" y="862465"/>
            <a:ext cx="372561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Semilogy</a:t>
            </a:r>
            <a:endParaRPr lang="en-US" sz="2400" dirty="0"/>
          </a:p>
          <a:p>
            <a:pPr algn="ctr"/>
            <a:r>
              <a:rPr lang="en-US" sz="2400" dirty="0"/>
              <a:t>y-axis limited to 300-2000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E226A2-C747-063E-0EC9-A789750C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2" y="2051638"/>
            <a:ext cx="3845090" cy="28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56E05-803F-6EC6-2236-933FAC32CC39}"/>
              </a:ext>
            </a:extLst>
          </p:cNvPr>
          <p:cNvSpPr txBox="1"/>
          <p:nvPr/>
        </p:nvSpPr>
        <p:spPr>
          <a:xfrm>
            <a:off x="173782" y="862465"/>
            <a:ext cx="372561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in x &amp; y</a:t>
            </a:r>
          </a:p>
          <a:p>
            <a:pPr algn="ctr"/>
            <a:r>
              <a:rPr lang="en-US" sz="2400" dirty="0"/>
              <a:t>y-axis limited to 300-2000</a:t>
            </a:r>
          </a:p>
        </p:txBody>
      </p:sp>
    </p:spTree>
    <p:extLst>
      <p:ext uri="{BB962C8B-B14F-4D97-AF65-F5344CB8AC3E}">
        <p14:creationId xmlns:p14="http://schemas.microsoft.com/office/powerpoint/2010/main" val="140248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2"/>
            <a:ext cx="121413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Raoult’s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/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mole fraction of solvent A in the solution</a:t>
                </a:r>
                <a:r>
                  <a:rPr lang="en-US" sz="2400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handy formula</a:t>
                </a:r>
                <a:r>
                  <a:rPr lang="en-US" sz="2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𝒌𝒈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the solute’s </a:t>
                </a:r>
                <a:r>
                  <a:rPr lang="en-US" sz="2400" b="1" dirty="0"/>
                  <a:t>molality</a:t>
                </a:r>
                <a:r>
                  <a:rPr lang="en-US" sz="2400" dirty="0"/>
                  <a:t>.</a:t>
                </a:r>
                <a:r>
                  <a:rPr lang="en-US" sz="2400" b="1" dirty="0"/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blipFill>
                <a:blip r:embed="rId3"/>
                <a:stretch>
                  <a:fillRect l="-738" t="-2381"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B99CD9-472E-274C-B6AC-2D88E1B4392D}"/>
              </a:ext>
            </a:extLst>
          </p:cNvPr>
          <p:cNvGrpSpPr/>
          <p:nvPr/>
        </p:nvGrpSpPr>
        <p:grpSpPr>
          <a:xfrm>
            <a:off x="523123" y="717394"/>
            <a:ext cx="4928721" cy="4812665"/>
            <a:chOff x="523123" y="717394"/>
            <a:chExt cx="4928721" cy="481266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2B46F46-EDDD-C84F-9CDC-FFFA6278BD52}"/>
                </a:ext>
              </a:extLst>
            </p:cNvPr>
            <p:cNvGrpSpPr/>
            <p:nvPr/>
          </p:nvGrpSpPr>
          <p:grpSpPr>
            <a:xfrm>
              <a:off x="523123" y="828967"/>
              <a:ext cx="4672414" cy="4701092"/>
              <a:chOff x="1376694" y="1157097"/>
              <a:chExt cx="4672414" cy="47010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8F5859A-CC48-0A4F-80AF-D3C4BC0DD84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FE1D576-C15D-C245-9B22-35165BF3A9AC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7B2E3B6-58D5-944A-9D66-645714CA441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13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33F047FA-E354-3143-B016-CA8A24FC15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8441AD0-8078-A745-9FA6-7DD9B18DB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36DFADF5-BE49-FB4F-AD0D-F64D01A73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052925E9-5A9D-4B46-8554-057BF5AA15F9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8F1B4F3-46FC-084F-B42C-7003876AF998}"/>
                    </a:ext>
                  </a:extLst>
                </p:cNvPr>
                <p:cNvCxnSpPr>
                  <a:cxnSpLocks/>
                  <a:stCxn id="13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68C923-0EC1-FB4D-B3F7-CEE70C840068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7030A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0549BC4-8DCE-3548-80D4-ECEB4912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E633502-EB70-DB48-9FD7-1DC05D154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/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E45568-7AB6-C449-B369-077EE1392D10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5B9DA0-10B5-8F48-A590-1004AE64D09C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/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Down Arrow 4">
            <a:extLst>
              <a:ext uri="{FF2B5EF4-FFF2-40B4-BE49-F238E27FC236}">
                <a16:creationId xmlns:a16="http://schemas.microsoft.com/office/drawing/2014/main" id="{EC480F24-E8C6-D86C-0692-A0B6B983BC35}"/>
              </a:ext>
            </a:extLst>
          </p:cNvPr>
          <p:cNvSpPr/>
          <p:nvPr/>
        </p:nvSpPr>
        <p:spPr>
          <a:xfrm>
            <a:off x="2684080" y="4101747"/>
            <a:ext cx="179091" cy="258086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7ED191-3E63-114E-38CE-015B2EB91524}"/>
              </a:ext>
            </a:extLst>
          </p:cNvPr>
          <p:cNvGrpSpPr/>
          <p:nvPr/>
        </p:nvGrpSpPr>
        <p:grpSpPr>
          <a:xfrm>
            <a:off x="6696253" y="559807"/>
            <a:ext cx="4148647" cy="4699000"/>
            <a:chOff x="6696253" y="559807"/>
            <a:chExt cx="4148647" cy="4699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9DEC46-A9EC-DBAD-4F30-5EA8576E12D7}"/>
                </a:ext>
              </a:extLst>
            </p:cNvPr>
            <p:cNvSpPr txBox="1"/>
            <p:nvPr/>
          </p:nvSpPr>
          <p:spPr>
            <a:xfrm>
              <a:off x="6772057" y="2777870"/>
              <a:ext cx="3996852" cy="2405114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B5AA7B-20D8-90A8-B76D-6028778F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1480" y="3099370"/>
              <a:ext cx="0" cy="27249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F5590C-55C7-B770-17D0-AF1052B30A78}"/>
                </a:ext>
              </a:extLst>
            </p:cNvPr>
            <p:cNvSpPr txBox="1"/>
            <p:nvPr/>
          </p:nvSpPr>
          <p:spPr>
            <a:xfrm>
              <a:off x="10134383" y="3807238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D8781-6FE1-B36D-94A6-9ABD6B254560}"/>
                </a:ext>
              </a:extLst>
            </p:cNvPr>
            <p:cNvSpPr txBox="1"/>
            <p:nvPr/>
          </p:nvSpPr>
          <p:spPr>
            <a:xfrm>
              <a:off x="8914669" y="3276003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FBEBD-618B-8A08-E2E2-63E3F19E2504}"/>
                </a:ext>
              </a:extLst>
            </p:cNvPr>
            <p:cNvGrpSpPr/>
            <p:nvPr/>
          </p:nvGrpSpPr>
          <p:grpSpPr>
            <a:xfrm>
              <a:off x="7455775" y="3166456"/>
              <a:ext cx="2986654" cy="1906393"/>
              <a:chOff x="1302280" y="3131991"/>
              <a:chExt cx="2986654" cy="190639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9193D0-9BD7-41AF-D0E0-205B965DDFA7}"/>
                  </a:ext>
                </a:extLst>
              </p:cNvPr>
              <p:cNvSpPr txBox="1"/>
              <p:nvPr/>
            </p:nvSpPr>
            <p:spPr>
              <a:xfrm>
                <a:off x="3976092" y="3131991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E372DB-775E-E5E5-785F-2DA18528E0DC}"/>
                  </a:ext>
                </a:extLst>
              </p:cNvPr>
              <p:cNvSpPr txBox="1"/>
              <p:nvPr/>
            </p:nvSpPr>
            <p:spPr>
              <a:xfrm>
                <a:off x="1302280" y="3745143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6A12EE-49A4-97AB-417E-F869A5B329AC}"/>
                  </a:ext>
                </a:extLst>
              </p:cNvPr>
              <p:cNvSpPr txBox="1"/>
              <p:nvPr/>
            </p:nvSpPr>
            <p:spPr>
              <a:xfrm>
                <a:off x="3789028" y="4567816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161D0A-4B17-9482-ED4F-70DEF3486928}"/>
                  </a:ext>
                </a:extLst>
              </p:cNvPr>
              <p:cNvSpPr txBox="1"/>
              <p:nvPr/>
            </p:nvSpPr>
            <p:spPr>
              <a:xfrm>
                <a:off x="1524909" y="4552345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0B5D5E-95E8-C256-E510-B0BF865F2532}"/>
                </a:ext>
              </a:extLst>
            </p:cNvPr>
            <p:cNvGrpSpPr/>
            <p:nvPr/>
          </p:nvGrpSpPr>
          <p:grpSpPr>
            <a:xfrm>
              <a:off x="6696253" y="559807"/>
              <a:ext cx="4148647" cy="4699000"/>
              <a:chOff x="6696253" y="559807"/>
              <a:chExt cx="4148647" cy="4699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D9AB999-44E1-99BF-A68A-C85A16A773B3}"/>
                  </a:ext>
                </a:extLst>
              </p:cNvPr>
              <p:cNvGrpSpPr/>
              <p:nvPr/>
            </p:nvGrpSpPr>
            <p:grpSpPr>
              <a:xfrm>
                <a:off x="6696253" y="559807"/>
                <a:ext cx="4148647" cy="4699000"/>
                <a:chOff x="6696253" y="1183752"/>
                <a:chExt cx="4148647" cy="469900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424F6E2-9DC7-DCCA-C536-B16EFD471BCF}"/>
                    </a:ext>
                  </a:extLst>
                </p:cNvPr>
                <p:cNvGrpSpPr/>
                <p:nvPr/>
              </p:nvGrpSpPr>
              <p:grpSpPr>
                <a:xfrm>
                  <a:off x="6696253" y="1183752"/>
                  <a:ext cx="4148647" cy="4699000"/>
                  <a:chOff x="6696253" y="1193800"/>
                  <a:chExt cx="4148647" cy="4699000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F6EFA47-DEBE-BEC0-C938-2E18B532EAA6}"/>
                      </a:ext>
                    </a:extLst>
                  </p:cNvPr>
                  <p:cNvGrpSpPr/>
                  <p:nvPr/>
                </p:nvGrpSpPr>
                <p:grpSpPr>
                  <a:xfrm>
                    <a:off x="6696253" y="1193800"/>
                    <a:ext cx="4148647" cy="4699000"/>
                    <a:chOff x="3009900" y="1244600"/>
                    <a:chExt cx="5740400" cy="4610100"/>
                  </a:xfrm>
                </p:grpSpPr>
                <p:sp>
                  <p:nvSpPr>
                    <p:cNvPr id="20" name="Frame 19">
                      <a:extLst>
                        <a:ext uri="{FF2B5EF4-FFF2-40B4-BE49-F238E27FC236}">
                          <a16:creationId xmlns:a16="http://schemas.microsoft.com/office/drawing/2014/main" id="{71FFBD3F-F406-7C63-6BDE-BEA1EA01D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9900" y="1244600"/>
                      <a:ext cx="5740400" cy="4610100"/>
                    </a:xfrm>
                    <a:prstGeom prst="frame">
                      <a:avLst>
                        <a:gd name="adj1" fmla="val 1205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C92DFE9D-6F4E-1D02-0B0B-836D9B626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40200" y="3155950"/>
                      <a:ext cx="0" cy="7874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4995933-DAB7-8AD1-B753-8F779DCEDA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8627" y="2669232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6258B3FD-E0E4-6011-3D1E-08B9DE013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0501" y="3804506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1856BD6-4D34-DA27-039B-D8D3979E35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3855" y="3353079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B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D3E57CF8-C7D9-AB65-DF4F-B901EA0200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86937" y="3080606"/>
                      <a:ext cx="0" cy="7239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78CB537-BE5B-B26A-6D6B-7C9111F4A298}"/>
                      </a:ext>
                    </a:extLst>
                  </p:cNvPr>
                  <p:cNvSpPr/>
                  <p:nvPr/>
                </p:nvSpPr>
                <p:spPr>
                  <a:xfrm>
                    <a:off x="6823857" y="1458187"/>
                    <a:ext cx="70724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A(</a:t>
                    </a:r>
                    <a:r>
                      <a:rPr lang="en-US" sz="2400" i="1" dirty="0"/>
                      <a:t>g</a:t>
                    </a:r>
                    <a:r>
                      <a:rPr lang="en-US" sz="2400" dirty="0"/>
                      <a:t>)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7FA95DAC-36BE-1760-3029-198831D7B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33563" y="1573136"/>
                      <a:ext cx="1976920" cy="47056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7FA95DAC-36BE-1760-3029-198831D7B3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3563" y="1573136"/>
                      <a:ext cx="1976920" cy="47056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128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33DD95-2291-9400-16FF-E7048FCEEEF5}"/>
                  </a:ext>
                </a:extLst>
              </p:cNvPr>
              <p:cNvSpPr txBox="1"/>
              <p:nvPr/>
            </p:nvSpPr>
            <p:spPr>
              <a:xfrm>
                <a:off x="7259562" y="1381339"/>
                <a:ext cx="2430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New equilibrium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0CDBAE-8815-8908-B96D-2D609739F6B8}"/>
              </a:ext>
            </a:extLst>
          </p:cNvPr>
          <p:cNvSpPr txBox="1"/>
          <p:nvPr/>
        </p:nvSpPr>
        <p:spPr>
          <a:xfrm>
            <a:off x="8144434" y="3784111"/>
            <a:ext cx="1913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Solvent A with solute B</a:t>
            </a:r>
          </a:p>
        </p:txBody>
      </p:sp>
    </p:spTree>
    <p:extLst>
      <p:ext uri="{BB962C8B-B14F-4D97-AF65-F5344CB8AC3E}">
        <p14:creationId xmlns:p14="http://schemas.microsoft.com/office/powerpoint/2010/main" val="401702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-7992" y="2076"/>
            <a:ext cx="1219999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Boiling on Mt. Rainier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8CF01-924A-B541-8280-0485F61AEFC1}"/>
              </a:ext>
            </a:extLst>
          </p:cNvPr>
          <p:cNvSpPr txBox="1"/>
          <p:nvPr/>
        </p:nvSpPr>
        <p:spPr>
          <a:xfrm>
            <a:off x="7897339" y="4418866"/>
            <a:ext cx="394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Boiling happens at a lower temperature on Mt. Rainier because atmospheric pressure is lower there.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95660" y="487187"/>
            <a:ext cx="6708870" cy="4630748"/>
            <a:chOff x="3820340" y="935166"/>
            <a:chExt cx="6708870" cy="422380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BEFB79-1C0D-3E4A-AE41-E3F3CF208DD3}"/>
                </a:ext>
              </a:extLst>
            </p:cNvPr>
            <p:cNvGrpSpPr/>
            <p:nvPr/>
          </p:nvGrpSpPr>
          <p:grpSpPr>
            <a:xfrm>
              <a:off x="5961535" y="935166"/>
              <a:ext cx="4567675" cy="4223801"/>
              <a:chOff x="4270169" y="240930"/>
              <a:chExt cx="3148181" cy="264035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4F845E6-0F97-7E4B-90C0-7192EE1008C9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640358"/>
                <a:chOff x="8122016" y="738525"/>
                <a:chExt cx="3611879" cy="297926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6125C1BE-00EE-3142-903C-A8DFAC7A27C5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2979268"/>
                  <a:chOff x="223734" y="1499666"/>
                  <a:chExt cx="3074185" cy="2961123"/>
                </a:xfrm>
              </p:grpSpPr>
              <p:pic>
                <p:nvPicPr>
                  <p:cNvPr id="64" name="Picture 2" descr="Image result for phase diagrams">
                    <a:extLst>
                      <a:ext uri="{FF2B5EF4-FFF2-40B4-BE49-F238E27FC236}">
                        <a16:creationId xmlns:a16="http://schemas.microsoft.com/office/drawing/2014/main" id="{8F07B9DE-311E-714A-BF11-6544EABF38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89A7E48-05D9-A34F-894D-1AA4B40FD70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</p:grp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7C73C1BD-831B-9B40-A50E-84FC2DE5A2A1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A53E11-778B-F943-B64C-0805AD05AF47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1E9859-89E1-1C46-BB79-B4655AA448F1}"/>
                </a:ext>
              </a:extLst>
            </p:cNvPr>
            <p:cNvGrpSpPr/>
            <p:nvPr/>
          </p:nvGrpSpPr>
          <p:grpSpPr>
            <a:xfrm>
              <a:off x="3820340" y="2839235"/>
              <a:ext cx="5944206" cy="364948"/>
              <a:chOff x="3761929" y="2851935"/>
              <a:chExt cx="5870309" cy="36494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4E456C-AFF5-9A42-A2EB-EBA328EAF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5138" y="3150195"/>
                <a:ext cx="346710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197762-08DF-774E-A8A9-C98E20483E7A}"/>
                  </a:ext>
                </a:extLst>
              </p:cNvPr>
              <p:cNvSpPr txBox="1"/>
              <p:nvPr/>
            </p:nvSpPr>
            <p:spPr>
              <a:xfrm>
                <a:off x="3761929" y="2851935"/>
                <a:ext cx="2487920" cy="36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Atmospheric pressure</a:t>
                </a:r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4928-CBD4-074D-BFE3-A16BE71A1446}"/>
              </a:ext>
            </a:extLst>
          </p:cNvPr>
          <p:cNvCxnSpPr>
            <a:cxnSpLocks/>
          </p:cNvCxnSpPr>
          <p:nvPr/>
        </p:nvCxnSpPr>
        <p:spPr>
          <a:xfrm flipV="1">
            <a:off x="5931483" y="3429000"/>
            <a:ext cx="0" cy="1643345"/>
          </a:xfrm>
          <a:prstGeom prst="line">
            <a:avLst/>
          </a:prstGeom>
          <a:ln w="63500">
            <a:solidFill>
              <a:srgbClr val="FF0000">
                <a:alpha val="4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32814B-0AFC-9645-9AFD-FE8278557938}"/>
              </a:ext>
            </a:extLst>
          </p:cNvPr>
          <p:cNvCxnSpPr>
            <a:cxnSpLocks/>
          </p:cNvCxnSpPr>
          <p:nvPr/>
        </p:nvCxnSpPr>
        <p:spPr>
          <a:xfrm>
            <a:off x="2729121" y="3429000"/>
            <a:ext cx="3218479" cy="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429983-8ECB-FC49-9352-2D6C32F03361}"/>
              </a:ext>
            </a:extLst>
          </p:cNvPr>
          <p:cNvSpPr txBox="1"/>
          <p:nvPr/>
        </p:nvSpPr>
        <p:spPr>
          <a:xfrm>
            <a:off x="828587" y="3206031"/>
            <a:ext cx="251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</a:rPr>
              <a:t>On Mt. Rainier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5FB1-DE85-1941-8D7B-81F3323E93C2}"/>
              </a:ext>
            </a:extLst>
          </p:cNvPr>
          <p:cNvSpPr/>
          <p:nvPr/>
        </p:nvSpPr>
        <p:spPr>
          <a:xfrm>
            <a:off x="7130361" y="4790106"/>
            <a:ext cx="498266" cy="721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</a:t>
            </a:r>
          </a:p>
        </p:txBody>
      </p:sp>
      <p:pic>
        <p:nvPicPr>
          <p:cNvPr id="1026" name="Picture 2" descr="Camping Food Safety Tips : TripHobo Travel Blog">
            <a:extLst>
              <a:ext uri="{FF2B5EF4-FFF2-40B4-BE49-F238E27FC236}">
                <a16:creationId xmlns:a16="http://schemas.microsoft.com/office/drawing/2014/main" id="{6193E7DA-BC21-C943-8E5B-49F4A728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824" y="869474"/>
            <a:ext cx="4033711" cy="30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4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3730" y="2076"/>
            <a:ext cx="121882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</a:t>
            </a:r>
            <a:r>
              <a:rPr lang="en-US" sz="2400" b="1" dirty="0" err="1"/>
              <a:t>Raoult</a:t>
            </a:r>
            <a:r>
              <a:rPr lang="en-US" sz="2400" b="1" dirty="0"/>
              <a:t> explains boiling point elevation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823A2C-9067-CC4A-A8BA-03AA04C2061B}"/>
              </a:ext>
            </a:extLst>
          </p:cNvPr>
          <p:cNvCxnSpPr>
            <a:cxnSpLocks/>
          </p:cNvCxnSpPr>
          <p:nvPr/>
        </p:nvCxnSpPr>
        <p:spPr>
          <a:xfrm>
            <a:off x="6194096" y="5236709"/>
            <a:ext cx="35829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8CF01-924A-B541-8280-0485F61AEFC1}"/>
                  </a:ext>
                </a:extLst>
              </p:cNvPr>
              <p:cNvSpPr txBox="1"/>
              <p:nvPr/>
            </p:nvSpPr>
            <p:spPr>
              <a:xfrm>
                <a:off x="159516" y="5470672"/>
                <a:ext cx="11863449" cy="77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you add salt to boiling water, it’ll stop boiling (for a moment, anyway)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With the burner on, the </a:t>
                </a:r>
                <a:r>
                  <a:rPr lang="en-US" sz="2000" b="1" dirty="0"/>
                  <a:t>temperature will go up </a:t>
                </a:r>
                <a:r>
                  <a:rPr lang="en-US" sz="2000" dirty="0"/>
                  <a:t>until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000" dirty="0"/>
                  <a:t> reaches atmospheric pressure again.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8CF01-924A-B541-8280-0485F61A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6" y="5470672"/>
                <a:ext cx="11863449" cy="772391"/>
              </a:xfrm>
              <a:prstGeom prst="rect">
                <a:avLst/>
              </a:prstGeom>
              <a:blipFill>
                <a:blip r:embed="rId2"/>
                <a:stretch>
                  <a:fillRect l="-428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436855" y="487187"/>
            <a:ext cx="4567675" cy="5242177"/>
            <a:chOff x="5961535" y="935166"/>
            <a:chExt cx="4567675" cy="478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73010B7-A005-214E-8E39-20D152E081D5}"/>
                </a:ext>
              </a:extLst>
            </p:cNvPr>
            <p:cNvGrpSpPr/>
            <p:nvPr/>
          </p:nvGrpSpPr>
          <p:grpSpPr>
            <a:xfrm>
              <a:off x="5961535" y="935166"/>
              <a:ext cx="4567675" cy="4781498"/>
              <a:chOff x="1376694" y="1157097"/>
              <a:chExt cx="4672414" cy="47010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2BEFB79-1C0D-3E4A-AE41-E3F3CF208DD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A4F845E6-0F97-7E4B-90C0-7192EE1008C9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6125C1BE-00EE-3142-903C-A8DFAC7A27C5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64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8F07B9DE-311E-714A-BF11-6544EABF38A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889A7E48-05D9-A34F-894D-1AA4B40FD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E5AF975-7037-9A4B-BACB-4359625B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7C73C1BD-831B-9B40-A50E-84FC2DE5A2A1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3A53E11-778B-F943-B64C-0805AD05AF47}"/>
                    </a:ext>
                  </a:extLst>
                </p:cNvPr>
                <p:cNvCxnSpPr>
                  <a:cxnSpLocks/>
                  <a:stCxn id="63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0B9B29D-F3BE-904E-AA18-306809DB9066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1E9859-89E1-1C46-BB79-B4655AA448F1}"/>
                </a:ext>
              </a:extLst>
            </p:cNvPr>
            <p:cNvGrpSpPr/>
            <p:nvPr/>
          </p:nvGrpSpPr>
          <p:grpSpPr>
            <a:xfrm>
              <a:off x="6372550" y="3137495"/>
              <a:ext cx="3617832" cy="1957114"/>
              <a:chOff x="6282411" y="3150195"/>
              <a:chExt cx="3572856" cy="1957114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4E456C-AFF5-9A42-A2EB-EBA328EAF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2411" y="3150195"/>
                <a:ext cx="346710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C17D44A-2FBF-0B4E-91D7-544B2D01D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4015" y="3150195"/>
                <a:ext cx="11252" cy="1957114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44A4FC-EDFA-0442-9D10-4E6CC325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02" y="1725361"/>
            <a:ext cx="4551521" cy="26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176F2D-B36F-5B4F-8047-E5B85FF61262}"/>
              </a:ext>
            </a:extLst>
          </p:cNvPr>
          <p:cNvSpPr txBox="1"/>
          <p:nvPr/>
        </p:nvSpPr>
        <p:spPr>
          <a:xfrm>
            <a:off x="295660" y="2574706"/>
            <a:ext cx="2519239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Standard atmospheric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59A62-9005-364E-8C88-6B02680CA431}"/>
              </a:ext>
            </a:extLst>
          </p:cNvPr>
          <p:cNvSpPr txBox="1"/>
          <p:nvPr/>
        </p:nvSpPr>
        <p:spPr>
          <a:xfrm>
            <a:off x="8422589" y="2810161"/>
            <a:ext cx="2173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NaCl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522EAB-5A4F-B442-8E35-42B0800833D7}"/>
                  </a:ext>
                </a:extLst>
              </p:cNvPr>
              <p:cNvSpPr txBox="1"/>
              <p:nvPr/>
            </p:nvSpPr>
            <p:spPr>
              <a:xfrm>
                <a:off x="4526223" y="3893580"/>
                <a:ext cx="3616581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522EAB-5A4F-B442-8E35-42B08008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23" y="3893580"/>
                <a:ext cx="3616581" cy="435312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DFB579-B048-7841-9413-CC04DF21685E}"/>
                  </a:ext>
                </a:extLst>
              </p:cNvPr>
              <p:cNvSpPr txBox="1"/>
              <p:nvPr/>
            </p:nvSpPr>
            <p:spPr>
              <a:xfrm>
                <a:off x="4033817" y="2412429"/>
                <a:ext cx="3616581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DFB579-B048-7841-9413-CC04DF21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817" y="2412429"/>
                <a:ext cx="3616581" cy="435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9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1107</Words>
  <Application>Microsoft Macintosh PowerPoint</Application>
  <PresentationFormat>Widescreen</PresentationFormat>
  <Paragraphs>168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59</cp:revision>
  <dcterms:created xsi:type="dcterms:W3CDTF">2021-10-25T15:06:30Z</dcterms:created>
  <dcterms:modified xsi:type="dcterms:W3CDTF">2023-10-27T14:58:10Z</dcterms:modified>
</cp:coreProperties>
</file>